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zerohedge.com/news/2015-12-05/did-turkey-just-invade-iraq-protect-erdogans-isis-oil-smuggling-routes" TargetMode="External"/><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8621"/>
            <a:ext cx="11954312" cy="2421464"/>
          </a:xfrm>
        </p:spPr>
        <p:txBody>
          <a:bodyPr>
            <a:noAutofit/>
          </a:bodyPr>
          <a:lstStyle/>
          <a:p>
            <a:pPr algn="ctr"/>
            <a:r>
              <a:rPr lang="en-US" sz="7200" dirty="0">
                <a:latin typeface="Bodoni MT Black" panose="02070A03080606020203" pitchFamily="18" charset="0"/>
              </a:rPr>
              <a:t>Russia’s Ambitions strikes fear in NATO generals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1239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1004846" cy="1456267"/>
          </a:xfrm>
        </p:spPr>
        <p:txBody>
          <a:bodyPr>
            <a:normAutofit fontScale="90000"/>
          </a:bodyPr>
          <a:lstStyle/>
          <a:p>
            <a:r>
              <a:rPr lang="en-US" b="1" dirty="0">
                <a:latin typeface="Bodoni MT Black" panose="02070A03080606020203" pitchFamily="18" charset="0"/>
              </a:rPr>
              <a:t>NATO won't surrender if Russia nukes Warsaw – ex-US Supreme Commander</a:t>
            </a:r>
            <a:br>
              <a:rPr lang="en-US" b="1" dirty="0"/>
            </a:br>
            <a:r>
              <a:rPr lang="en-US" sz="2200" b="1" dirty="0"/>
              <a:t>RT News May 7, 2016</a:t>
            </a:r>
            <a:endParaRPr lang="en-US" sz="2200" dirty="0"/>
          </a:p>
        </p:txBody>
      </p:sp>
      <p:sp>
        <p:nvSpPr>
          <p:cNvPr id="3" name="Content Placeholder 2"/>
          <p:cNvSpPr>
            <a:spLocks noGrp="1"/>
          </p:cNvSpPr>
          <p:nvPr>
            <p:ph sz="half" idx="1"/>
          </p:nvPr>
        </p:nvSpPr>
        <p:spPr>
          <a:xfrm>
            <a:off x="685802" y="2142067"/>
            <a:ext cx="7527020" cy="4429398"/>
          </a:xfrm>
        </p:spPr>
        <p:txBody>
          <a:bodyPr>
            <a:normAutofit fontScale="92500" lnSpcReduction="20000"/>
          </a:bodyPr>
          <a:lstStyle/>
          <a:p>
            <a:pPr marL="0" indent="0" algn="just">
              <a:buNone/>
            </a:pPr>
            <a:r>
              <a:rPr lang="en-US" sz="2000" dirty="0"/>
              <a:t>“Putin-dominated” </a:t>
            </a:r>
            <a:r>
              <a:rPr lang="en-US" sz="2400" b="1" dirty="0">
                <a:solidFill>
                  <a:srgbClr val="FFFF00"/>
                </a:solidFill>
              </a:rPr>
              <a:t>Russia is mistaken if it expects the US to surrender in a hypothetical conflict after Moscow nukes "say, Warsaw," </a:t>
            </a:r>
            <a:r>
              <a:rPr lang="en-US" sz="2000" dirty="0"/>
              <a:t>a former NATO Supreme Allied Commander for Europe told CNN, promising retaliatory measures.</a:t>
            </a:r>
          </a:p>
          <a:p>
            <a:pPr marL="0" indent="0" algn="just">
              <a:buNone/>
            </a:pPr>
            <a:r>
              <a:rPr lang="en-US" sz="2400" b="1" i="1" dirty="0">
                <a:solidFill>
                  <a:srgbClr val="FFFF00"/>
                </a:solidFill>
              </a:rPr>
              <a:t>They are using nuclear weapons in their military exercise as a means of deescalating a conflict, </a:t>
            </a:r>
            <a:r>
              <a:rPr lang="en-US" sz="2000" i="1" dirty="0"/>
              <a:t>as though they could fire a nuclear weapon at, say, Warsaw, and then NATO would say, “Oh, my goodness, we did not know you really mean it,”</a:t>
            </a:r>
            <a:r>
              <a:rPr lang="en-US" sz="2000" dirty="0"/>
              <a:t> the former NATO commander said.</a:t>
            </a:r>
          </a:p>
          <a:p>
            <a:pPr marL="0" indent="0" algn="just">
              <a:buNone/>
            </a:pPr>
            <a:r>
              <a:rPr lang="en-US" sz="2000" dirty="0"/>
              <a:t>His opinion comes in unison with fears of Polish Foreign Minister </a:t>
            </a:r>
            <a:r>
              <a:rPr lang="en-US" sz="2000" dirty="0" err="1"/>
              <a:t>Witold</a:t>
            </a:r>
            <a:r>
              <a:rPr lang="en-US" sz="2000" dirty="0"/>
              <a:t> </a:t>
            </a:r>
            <a:r>
              <a:rPr lang="en-US" sz="2000" dirty="0" err="1"/>
              <a:t>Waszczykowski</a:t>
            </a:r>
            <a:r>
              <a:rPr lang="en-US" sz="2000" dirty="0"/>
              <a:t>, who said last month that </a:t>
            </a:r>
            <a:r>
              <a:rPr lang="en-US" sz="2600" b="1" i="1" dirty="0">
                <a:solidFill>
                  <a:srgbClr val="FFFF00"/>
                </a:solidFill>
              </a:rPr>
              <a:t>“Russia’s activity is a sort of existential threat because this activity can destroy countries.”</a:t>
            </a:r>
            <a:endParaRPr lang="en-US" sz="2000" b="1" dirty="0">
              <a:solidFill>
                <a:srgbClr val="FFFF00"/>
              </a:solidFill>
            </a:endParaRPr>
          </a:p>
          <a:p>
            <a:br>
              <a:rPr lang="en-US" dirty="0"/>
            </a:br>
            <a:endParaRPr lang="en-US" dirty="0"/>
          </a:p>
        </p:txBody>
      </p:sp>
      <p:pic>
        <p:nvPicPr>
          <p:cNvPr id="5" name="Content Placeholder 4"/>
          <p:cNvPicPr>
            <a:picLocks noGrp="1" noChangeAspect="1"/>
          </p:cNvPicPr>
          <p:nvPr>
            <p:ph sz="half" idx="2"/>
          </p:nvPr>
        </p:nvPicPr>
        <p:blipFill>
          <a:blip r:embed="rId2"/>
          <a:stretch>
            <a:fillRect/>
          </a:stretch>
        </p:blipFill>
        <p:spPr>
          <a:xfrm>
            <a:off x="8290969" y="2142067"/>
            <a:ext cx="3163855" cy="4429398"/>
          </a:xfrm>
          <a:prstGeom prst="rect">
            <a:avLst/>
          </a:prstGeom>
          <a:ln>
            <a:noFill/>
          </a:ln>
          <a:effectLst>
            <a:softEdge rad="112500"/>
          </a:effectLst>
        </p:spPr>
      </p:pic>
    </p:spTree>
    <p:extLst>
      <p:ext uri="{BB962C8B-B14F-4D97-AF65-F5344CB8AC3E}">
        <p14:creationId xmlns:p14="http://schemas.microsoft.com/office/powerpoint/2010/main" val="74803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3" y="609600"/>
            <a:ext cx="11853644" cy="1456267"/>
          </a:xfrm>
        </p:spPr>
        <p:txBody>
          <a:bodyPr>
            <a:normAutofit fontScale="90000"/>
          </a:bodyPr>
          <a:lstStyle/>
          <a:p>
            <a:r>
              <a:rPr lang="en-US" sz="3000" b="1" dirty="0">
                <a:latin typeface="Bodoni MT Black" panose="02070A03080606020203" pitchFamily="18" charset="0"/>
              </a:rPr>
              <a:t>Rising terror threat casts doubt on US-led coalition’s effectiveness in Iraq – Russia’s UN envoy</a:t>
            </a:r>
            <a:br>
              <a:rPr lang="en-US" b="1" dirty="0"/>
            </a:br>
            <a:r>
              <a:rPr lang="en-US" sz="2200" b="1" dirty="0"/>
              <a:t>RT News May 7, 2016</a:t>
            </a:r>
            <a:br>
              <a:rPr lang="en-US" b="1" dirty="0"/>
            </a:br>
            <a:endParaRPr lang="en-US" dirty="0"/>
          </a:p>
        </p:txBody>
      </p:sp>
      <p:pic>
        <p:nvPicPr>
          <p:cNvPr id="5" name="Content Placeholder 4"/>
          <p:cNvPicPr>
            <a:picLocks noGrp="1" noChangeAspect="1"/>
          </p:cNvPicPr>
          <p:nvPr>
            <p:ph sz="half" idx="1"/>
          </p:nvPr>
        </p:nvPicPr>
        <p:blipFill>
          <a:blip r:embed="rId2"/>
          <a:stretch>
            <a:fillRect/>
          </a:stretch>
        </p:blipFill>
        <p:spPr>
          <a:xfrm>
            <a:off x="211395" y="2142067"/>
            <a:ext cx="5731087" cy="4040416"/>
          </a:xfrm>
          <a:prstGeom prst="rect">
            <a:avLst/>
          </a:prstGeom>
          <a:ln>
            <a:noFill/>
          </a:ln>
          <a:effectLst>
            <a:softEdge rad="112500"/>
          </a:effectLst>
        </p:spPr>
      </p:pic>
      <p:sp>
        <p:nvSpPr>
          <p:cNvPr id="4" name="Content Placeholder 3"/>
          <p:cNvSpPr>
            <a:spLocks noGrp="1"/>
          </p:cNvSpPr>
          <p:nvPr>
            <p:ph sz="half" idx="2"/>
          </p:nvPr>
        </p:nvSpPr>
        <p:spPr>
          <a:xfrm>
            <a:off x="6056785" y="2068741"/>
            <a:ext cx="5771691" cy="4415949"/>
          </a:xfrm>
        </p:spPr>
        <p:txBody>
          <a:bodyPr>
            <a:normAutofit/>
          </a:bodyPr>
          <a:lstStyle/>
          <a:p>
            <a:pPr marL="0" indent="0" algn="just">
              <a:buNone/>
            </a:pPr>
            <a:r>
              <a:rPr lang="en-US" dirty="0"/>
              <a:t>Russia’s UN envoy has questioned the effectivity of the US-led counter-terror operation in Iraq, as terrorist activity has intensified there. He also urged the UN to delve into the origin of chemical agents obtained by militants “via Turkey.”</a:t>
            </a:r>
          </a:p>
          <a:p>
            <a:pPr marL="0" indent="0" algn="just">
              <a:buNone/>
            </a:pPr>
            <a:r>
              <a:rPr lang="en-US" dirty="0"/>
              <a:t>Speaking at Friday’s UN Security Council meeting on Iraq, Russia’s Ambassador to the UN, </a:t>
            </a:r>
            <a:r>
              <a:rPr lang="en-US" dirty="0" err="1"/>
              <a:t>Vitaly</a:t>
            </a:r>
            <a:r>
              <a:rPr lang="en-US" dirty="0"/>
              <a:t> </a:t>
            </a:r>
            <a:r>
              <a:rPr lang="en-US" dirty="0" err="1"/>
              <a:t>Churkin</a:t>
            </a:r>
            <a:r>
              <a:rPr lang="en-US" dirty="0"/>
              <a:t>, commended the Iraqi government’s efforts in combatting Islamic State (IS, formerly ISIS/ISIL), while questioning the role of the international coalition under the leadership of US forces, which he said has not achieved any feasible progress on the ground so far.</a:t>
            </a:r>
          </a:p>
          <a:p>
            <a:pPr marL="0" indent="0">
              <a:buNone/>
            </a:pPr>
            <a:endParaRPr lang="en-US" dirty="0"/>
          </a:p>
        </p:txBody>
      </p:sp>
    </p:spTree>
    <p:extLst>
      <p:ext uri="{BB962C8B-B14F-4D97-AF65-F5344CB8AC3E}">
        <p14:creationId xmlns:p14="http://schemas.microsoft.com/office/powerpoint/2010/main" val="412837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836" y="609600"/>
            <a:ext cx="11915163" cy="1456267"/>
          </a:xfrm>
        </p:spPr>
        <p:txBody>
          <a:bodyPr>
            <a:normAutofit fontScale="90000"/>
          </a:bodyPr>
          <a:lstStyle/>
          <a:p>
            <a:r>
              <a:rPr lang="en-US" sz="3000" b="1" dirty="0">
                <a:latin typeface="Bodoni MT Black" panose="02070A03080606020203" pitchFamily="18" charset="0"/>
              </a:rPr>
              <a:t>Rising terror threat casts doubt on US-led coalition’s effectiveness in Iraq – Russia’s UN envoy</a:t>
            </a:r>
            <a:br>
              <a:rPr lang="en-US" b="1" dirty="0"/>
            </a:br>
            <a:r>
              <a:rPr lang="en-US" sz="2800" b="1" dirty="0"/>
              <a:t>RT News May 7, 2016</a:t>
            </a:r>
            <a:endParaRPr lang="en-US" dirty="0"/>
          </a:p>
        </p:txBody>
      </p:sp>
      <p:sp>
        <p:nvSpPr>
          <p:cNvPr id="3" name="Content Placeholder 2"/>
          <p:cNvSpPr>
            <a:spLocks noGrp="1"/>
          </p:cNvSpPr>
          <p:nvPr>
            <p:ph sz="half" idx="1"/>
          </p:nvPr>
        </p:nvSpPr>
        <p:spPr>
          <a:xfrm>
            <a:off x="436228" y="2155971"/>
            <a:ext cx="6400799" cy="4114200"/>
          </a:xfrm>
        </p:spPr>
        <p:txBody>
          <a:bodyPr>
            <a:normAutofit fontScale="92500"/>
          </a:bodyPr>
          <a:lstStyle/>
          <a:p>
            <a:pPr marL="0" indent="0" algn="just">
              <a:buNone/>
            </a:pPr>
            <a:r>
              <a:rPr lang="en-US" i="1" dirty="0"/>
              <a:t>“…The dramatic rise in terrorist activity, especially in Bagdad, makes us grow wary and question the efficiency of the activities of the ‘coalition’ which has been calling itself ‘global’ in the recent time due to some reason,”</a:t>
            </a:r>
            <a:r>
              <a:rPr lang="en-US" dirty="0"/>
              <a:t> he said, pointing out the rapid expansion of Islamic State’s operations in Libya, Afghanistan, and Europe.</a:t>
            </a:r>
          </a:p>
          <a:p>
            <a:pPr marL="0" indent="0" algn="just">
              <a:buNone/>
            </a:pPr>
            <a:r>
              <a:rPr lang="en-US" i="1" dirty="0"/>
              <a:t>“There should be no room for double standards. All responsible members of the international community must follow a consistent and principled line in countering this absolute evil,”</a:t>
            </a:r>
            <a:r>
              <a:rPr lang="en-US" dirty="0"/>
              <a:t> he said.</a:t>
            </a:r>
          </a:p>
          <a:p>
            <a:pPr marL="0" indent="0" algn="just">
              <a:buNone/>
            </a:pPr>
            <a:r>
              <a:rPr lang="en-US" i="1" dirty="0"/>
              <a:t>“Poisonous warfare substances are rapidly spreading across the region and are used by terrorists, but some member-states are consistent in turning a blind eye on that,”</a:t>
            </a:r>
            <a:r>
              <a:rPr lang="en-US" dirty="0"/>
              <a:t> he stressed, noting that research into the components of the explosive mixtures recovered from terrorists near the Iraqi city of Tikrit, as well as further investigation into their producers and import conditions, indicate that they came from Turkey.</a:t>
            </a:r>
          </a:p>
        </p:txBody>
      </p:sp>
      <p:pic>
        <p:nvPicPr>
          <p:cNvPr id="5" name="Content Placeholder 4"/>
          <p:cNvPicPr>
            <a:picLocks noGrp="1" noChangeAspect="1"/>
          </p:cNvPicPr>
          <p:nvPr>
            <p:ph sz="half" idx="2"/>
          </p:nvPr>
        </p:nvPicPr>
        <p:blipFill>
          <a:blip r:embed="rId2"/>
          <a:stretch>
            <a:fillRect/>
          </a:stretch>
        </p:blipFill>
        <p:spPr>
          <a:xfrm>
            <a:off x="7210594" y="2452170"/>
            <a:ext cx="4642547" cy="3524386"/>
          </a:xfrm>
          <a:prstGeom prst="rect">
            <a:avLst/>
          </a:prstGeom>
          <a:ln>
            <a:noFill/>
          </a:ln>
          <a:effectLst>
            <a:softEdge rad="112500"/>
          </a:effectLst>
        </p:spPr>
      </p:pic>
    </p:spTree>
    <p:extLst>
      <p:ext uri="{BB962C8B-B14F-4D97-AF65-F5344CB8AC3E}">
        <p14:creationId xmlns:p14="http://schemas.microsoft.com/office/powerpoint/2010/main" val="25678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1218177" cy="1456267"/>
          </a:xfrm>
        </p:spPr>
        <p:txBody>
          <a:bodyPr>
            <a:normAutofit fontScale="90000"/>
          </a:bodyPr>
          <a:lstStyle/>
          <a:p>
            <a:r>
              <a:rPr lang="en-US" sz="3100" dirty="0">
                <a:latin typeface="Bodoni MT Black" panose="02070A03080606020203" pitchFamily="18" charset="0"/>
              </a:rPr>
              <a:t>Mafia State: Turkish MP Now Faces ‘Treason’ Charges For Revealing How ISIS Used Turkey For Smuggling Chemical Weapons</a:t>
            </a:r>
            <a:br>
              <a:rPr lang="en-US" dirty="0"/>
            </a:br>
            <a:r>
              <a:rPr lang="en-US" sz="2200" dirty="0"/>
              <a:t>Dec 16,2015 21st Century Wire</a:t>
            </a:r>
          </a:p>
        </p:txBody>
      </p:sp>
      <p:pic>
        <p:nvPicPr>
          <p:cNvPr id="5" name="Content Placeholder 4"/>
          <p:cNvPicPr>
            <a:picLocks noGrp="1" noChangeAspect="1"/>
          </p:cNvPicPr>
          <p:nvPr>
            <p:ph sz="half" idx="1"/>
          </p:nvPr>
        </p:nvPicPr>
        <p:blipFill>
          <a:blip r:embed="rId2"/>
          <a:stretch>
            <a:fillRect/>
          </a:stretch>
        </p:blipFill>
        <p:spPr>
          <a:xfrm>
            <a:off x="98812" y="2561794"/>
            <a:ext cx="5582852" cy="31392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p:cNvSpPr>
            <a:spLocks noGrp="1"/>
          </p:cNvSpPr>
          <p:nvPr>
            <p:ph sz="half" idx="2"/>
          </p:nvPr>
        </p:nvSpPr>
        <p:spPr>
          <a:xfrm>
            <a:off x="5821894" y="2142067"/>
            <a:ext cx="5998193" cy="4585904"/>
          </a:xfrm>
        </p:spPr>
        <p:txBody>
          <a:bodyPr>
            <a:normAutofit/>
          </a:bodyPr>
          <a:lstStyle/>
          <a:p>
            <a:pPr marL="0" indent="0" algn="just">
              <a:buNone/>
            </a:pPr>
            <a:r>
              <a:rPr lang="en-US" b="1" dirty="0"/>
              <a:t>A Turkish MP has been charged with treason today after alleging in an exclusive interview with RT that ISIS terrorists had smuggled deadly sarin nerve gas into Syria from Turkey.</a:t>
            </a:r>
            <a:endParaRPr lang="en-US" dirty="0"/>
          </a:p>
          <a:p>
            <a:pPr marL="0" indent="0" algn="just">
              <a:buNone/>
            </a:pPr>
            <a:r>
              <a:rPr lang="en-US" dirty="0"/>
              <a:t>Ankara’s Chief Prosecutor’s Office opened a case against Istanbul MP </a:t>
            </a:r>
            <a:r>
              <a:rPr lang="en-US" b="1" dirty="0" err="1"/>
              <a:t>Eren</a:t>
            </a:r>
            <a:r>
              <a:rPr lang="en-US" b="1" dirty="0"/>
              <a:t> </a:t>
            </a:r>
            <a:r>
              <a:rPr lang="en-US" b="1" dirty="0" err="1"/>
              <a:t>Erdem</a:t>
            </a:r>
            <a:r>
              <a:rPr lang="en-US" dirty="0"/>
              <a:t>, a member of the Republican People’s Party (CHP) after a TV interview which aired on RT on Monday.</a:t>
            </a:r>
          </a:p>
          <a:p>
            <a:pPr marL="0" indent="0" algn="just">
              <a:buNone/>
            </a:pPr>
            <a:r>
              <a:rPr lang="en-US" dirty="0"/>
              <a:t>This comes on the heals of massive international pressure on Turkish leader </a:t>
            </a:r>
            <a:r>
              <a:rPr lang="en-US" b="1" dirty="0" err="1"/>
              <a:t>Recep</a:t>
            </a:r>
            <a:r>
              <a:rPr lang="en-US" b="1" dirty="0"/>
              <a:t> </a:t>
            </a:r>
            <a:r>
              <a:rPr lang="en-US" b="1" dirty="0" err="1"/>
              <a:t>Tayyip</a:t>
            </a:r>
            <a:r>
              <a:rPr lang="en-US" b="1" dirty="0"/>
              <a:t> </a:t>
            </a:r>
            <a:r>
              <a:rPr lang="en-US" b="1" dirty="0" err="1"/>
              <a:t>Erdoğan</a:t>
            </a:r>
            <a:r>
              <a:rPr lang="en-US" dirty="0"/>
              <a:t> who has already been indirectly </a:t>
            </a:r>
            <a:r>
              <a:rPr lang="en-US" dirty="0">
                <a:hlinkClick r:id="rId3"/>
              </a:rPr>
              <a:t>implicated for the role his government and military have played in facilitating terrorist operations</a:t>
            </a:r>
            <a:r>
              <a:rPr lang="en-US" dirty="0"/>
              <a:t> in Syria and Northern Iraq.</a:t>
            </a:r>
          </a:p>
          <a:p>
            <a:pPr marL="0" indent="0">
              <a:buNone/>
            </a:pPr>
            <a:endParaRPr lang="en-US" dirty="0"/>
          </a:p>
        </p:txBody>
      </p:sp>
    </p:spTree>
    <p:extLst>
      <p:ext uri="{BB962C8B-B14F-4D97-AF65-F5344CB8AC3E}">
        <p14:creationId xmlns:p14="http://schemas.microsoft.com/office/powerpoint/2010/main" val="32190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Bodoni MT Black" panose="02070A03080606020203" pitchFamily="18" charset="0"/>
              </a:rPr>
              <a:t>Iraq leans toward Russia in war on Islamic State</a:t>
            </a:r>
            <a:br>
              <a:rPr lang="en-US" dirty="0"/>
            </a:br>
            <a:r>
              <a:rPr lang="en-US" sz="2200" dirty="0"/>
              <a:t>Reuters Oct 7, 2015</a:t>
            </a:r>
          </a:p>
        </p:txBody>
      </p:sp>
      <p:sp>
        <p:nvSpPr>
          <p:cNvPr id="3" name="Content Placeholder 2"/>
          <p:cNvSpPr>
            <a:spLocks noGrp="1"/>
          </p:cNvSpPr>
          <p:nvPr>
            <p:ph sz="half" idx="1"/>
          </p:nvPr>
        </p:nvSpPr>
        <p:spPr>
          <a:xfrm>
            <a:off x="83889" y="2142066"/>
            <a:ext cx="6375633" cy="4309067"/>
          </a:xfrm>
        </p:spPr>
        <p:txBody>
          <a:bodyPr>
            <a:normAutofit/>
          </a:bodyPr>
          <a:lstStyle/>
          <a:p>
            <a:pPr marL="0" indent="0" algn="just">
              <a:buNone/>
            </a:pPr>
            <a:r>
              <a:rPr lang="en-US" sz="2400" dirty="0">
                <a:solidFill>
                  <a:srgbClr val="FFFF00"/>
                </a:solidFill>
              </a:rPr>
              <a:t>Iraq may request Russian air strikes against Islamic State on its soil soon and wants Moscow to have a bigger role </a:t>
            </a:r>
            <a:r>
              <a:rPr lang="en-US" dirty="0"/>
              <a:t>than the United States in the war against the militant group, the head of parliament's defense and security committee said on Wednesday.</a:t>
            </a:r>
          </a:p>
          <a:p>
            <a:pPr marL="0" indent="0" algn="just">
              <a:buNone/>
            </a:pPr>
            <a:r>
              <a:rPr lang="en-US" dirty="0"/>
              <a:t>“In the upcoming few days or weeks, </a:t>
            </a:r>
            <a:r>
              <a:rPr lang="en-US" sz="2400" b="1" dirty="0">
                <a:solidFill>
                  <a:srgbClr val="FFFF00"/>
                </a:solidFill>
              </a:rPr>
              <a:t>I think Iraq will be forced to ask Russia to launch air strikes,</a:t>
            </a:r>
            <a:r>
              <a:rPr lang="en-US" dirty="0"/>
              <a:t> and that depends on their success in Syria," Hakim al-</a:t>
            </a:r>
            <a:r>
              <a:rPr lang="en-US" dirty="0" err="1"/>
              <a:t>Zamili</a:t>
            </a:r>
            <a:r>
              <a:rPr lang="en-US" dirty="0"/>
              <a:t>, a leading Shi'ite politician, told Reuters in an interview.</a:t>
            </a:r>
          </a:p>
          <a:p>
            <a:pPr marL="0" indent="0" algn="just">
              <a:buNone/>
            </a:pPr>
            <a:r>
              <a:rPr lang="en-US" dirty="0"/>
              <a:t>The comments were the clearest signal yet that Baghdad intends to lean on Russia in the war on Islamic State after U.S.-led coalition airstrikes produced limited results.</a:t>
            </a:r>
          </a:p>
          <a:p>
            <a:pPr marL="0" indent="0">
              <a:buNone/>
            </a:pPr>
            <a:endParaRPr lang="en-US" dirty="0"/>
          </a:p>
        </p:txBody>
      </p:sp>
      <p:pic>
        <p:nvPicPr>
          <p:cNvPr id="5" name="Content Placeholder 4"/>
          <p:cNvPicPr>
            <a:picLocks noGrp="1" noChangeAspect="1"/>
          </p:cNvPicPr>
          <p:nvPr>
            <p:ph sz="half" idx="2"/>
          </p:nvPr>
        </p:nvPicPr>
        <p:blipFill>
          <a:blip r:embed="rId2"/>
          <a:stretch>
            <a:fillRect/>
          </a:stretch>
        </p:blipFill>
        <p:spPr>
          <a:xfrm>
            <a:off x="6539820" y="2065867"/>
            <a:ext cx="5170098" cy="4288279"/>
          </a:xfrm>
          <a:prstGeom prst="rect">
            <a:avLst/>
          </a:prstGeom>
          <a:ln>
            <a:noFill/>
          </a:ln>
          <a:effectLst>
            <a:softEdge rad="112500"/>
          </a:effectLst>
        </p:spPr>
      </p:pic>
    </p:spTree>
    <p:extLst>
      <p:ext uri="{BB962C8B-B14F-4D97-AF65-F5344CB8AC3E}">
        <p14:creationId xmlns:p14="http://schemas.microsoft.com/office/powerpoint/2010/main" val="164542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839" y="609600"/>
            <a:ext cx="11392249" cy="1456267"/>
          </a:xfrm>
        </p:spPr>
        <p:txBody>
          <a:bodyPr>
            <a:normAutofit fontScale="90000"/>
          </a:bodyPr>
          <a:lstStyle/>
          <a:p>
            <a:r>
              <a:rPr lang="en-US" dirty="0">
                <a:latin typeface="Bodoni MT Black" panose="02070A03080606020203" pitchFamily="18" charset="0"/>
              </a:rPr>
              <a:t>Russia boosts ties with Iraq in challenge to U.S. influence</a:t>
            </a:r>
            <a:br>
              <a:rPr lang="en-US" dirty="0"/>
            </a:br>
            <a:r>
              <a:rPr lang="en-US" sz="2200" dirty="0"/>
              <a:t>Reuters Feb 11, 2016</a:t>
            </a:r>
          </a:p>
        </p:txBody>
      </p:sp>
      <p:pic>
        <p:nvPicPr>
          <p:cNvPr id="5" name="Content Placeholder 4"/>
          <p:cNvPicPr>
            <a:picLocks noGrp="1" noChangeAspect="1"/>
          </p:cNvPicPr>
          <p:nvPr>
            <p:ph sz="half" idx="1"/>
          </p:nvPr>
        </p:nvPicPr>
        <p:blipFill>
          <a:blip r:embed="rId2"/>
          <a:stretch>
            <a:fillRect/>
          </a:stretch>
        </p:blipFill>
        <p:spPr>
          <a:xfrm>
            <a:off x="261257" y="2416948"/>
            <a:ext cx="4861249" cy="3349369"/>
          </a:xfrm>
          <a:prstGeom prst="rect">
            <a:avLst/>
          </a:prstGeom>
          <a:ln>
            <a:noFill/>
          </a:ln>
          <a:effectLst>
            <a:softEdge rad="112500"/>
          </a:effectLst>
        </p:spPr>
      </p:pic>
      <p:sp>
        <p:nvSpPr>
          <p:cNvPr id="4" name="Content Placeholder 3"/>
          <p:cNvSpPr>
            <a:spLocks noGrp="1"/>
          </p:cNvSpPr>
          <p:nvPr>
            <p:ph sz="half" idx="2"/>
          </p:nvPr>
        </p:nvSpPr>
        <p:spPr>
          <a:xfrm>
            <a:off x="5385732" y="1963024"/>
            <a:ext cx="6618914" cy="4781725"/>
          </a:xfrm>
        </p:spPr>
        <p:txBody>
          <a:bodyPr>
            <a:normAutofit lnSpcReduction="10000"/>
          </a:bodyPr>
          <a:lstStyle/>
          <a:p>
            <a:pPr marL="0" indent="0" algn="just">
              <a:buNone/>
            </a:pPr>
            <a:r>
              <a:rPr lang="en-US" dirty="0"/>
              <a:t>Russia is ready to sell civil airliners to Iraq and keep providing it with military aid to fight Islamic State, Deputy Prime Minister Dmitry </a:t>
            </a:r>
            <a:r>
              <a:rPr lang="en-US" dirty="0" err="1"/>
              <a:t>Rogozin</a:t>
            </a:r>
            <a:r>
              <a:rPr lang="en-US" dirty="0"/>
              <a:t> said on Thursday, accompanied on a trip to Baghdad by the biggest Russian delegation in years.</a:t>
            </a:r>
          </a:p>
          <a:p>
            <a:pPr marL="0" indent="0" algn="just">
              <a:buNone/>
            </a:pPr>
            <a:r>
              <a:rPr lang="en-US" dirty="0"/>
              <a:t>Iraqi Foreign Minister Ibrahim al-</a:t>
            </a:r>
            <a:r>
              <a:rPr lang="en-US" dirty="0" err="1"/>
              <a:t>Jaafari</a:t>
            </a:r>
            <a:r>
              <a:rPr lang="en-US" dirty="0"/>
              <a:t> said discussions had revolved around providing military assistance to defeat Islamic State militants, also known as </a:t>
            </a:r>
            <a:r>
              <a:rPr lang="en-US" dirty="0" err="1"/>
              <a:t>Daesh</a:t>
            </a:r>
            <a:r>
              <a:rPr lang="en-US" dirty="0"/>
              <a:t>, who seized a third of Iraq in 2014 and want to redraw the map of the Middle East.</a:t>
            </a:r>
          </a:p>
          <a:p>
            <a:pPr marL="0" indent="0" algn="just">
              <a:buNone/>
            </a:pPr>
            <a:r>
              <a:rPr lang="en-US" dirty="0"/>
              <a:t>"We need international support from multiple sources, be it from within the international coalition or outside of it," he said, referring to the U.S.-led coalition which has launched thousands of airstrikes and provided training and advice to Iraq's military.</a:t>
            </a:r>
          </a:p>
          <a:p>
            <a:pPr marL="0" indent="0" algn="just">
              <a:buNone/>
            </a:pPr>
            <a:r>
              <a:rPr lang="en-US" dirty="0"/>
              <a:t>"We need support, training and intelligence-sharing," he told reporters. "Intelligence plays an important role in the war on </a:t>
            </a:r>
            <a:r>
              <a:rPr lang="en-US" dirty="0" err="1"/>
              <a:t>Daesh</a:t>
            </a:r>
            <a:r>
              <a:rPr lang="en-US" dirty="0"/>
              <a:t>, and we've been coordinating for a while now with the Russian side to place this information in the hands of Iraqis."</a:t>
            </a:r>
          </a:p>
          <a:p>
            <a:pPr marL="0" indent="0">
              <a:buNone/>
            </a:pPr>
            <a:endParaRPr lang="en-US" dirty="0"/>
          </a:p>
        </p:txBody>
      </p:sp>
    </p:spTree>
    <p:extLst>
      <p:ext uri="{BB962C8B-B14F-4D97-AF65-F5344CB8AC3E}">
        <p14:creationId xmlns:p14="http://schemas.microsoft.com/office/powerpoint/2010/main" val="2871969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79</TotalTime>
  <Words>674</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Bodoni MT Black</vt:lpstr>
      <vt:lpstr>Calibri</vt:lpstr>
      <vt:lpstr>Calibri Light</vt:lpstr>
      <vt:lpstr>Celestial</vt:lpstr>
      <vt:lpstr>Russia’s Ambitions strikes fear in NATO generals</vt:lpstr>
      <vt:lpstr>NATO won't surrender if Russia nukes Warsaw – ex-US Supreme Commander RT News May 7, 2016</vt:lpstr>
      <vt:lpstr>Rising terror threat casts doubt on US-led coalition’s effectiveness in Iraq – Russia’s UN envoy RT News May 7, 2016 </vt:lpstr>
      <vt:lpstr>Rising terror threat casts doubt on US-led coalition’s effectiveness in Iraq – Russia’s UN envoy RT News May 7, 2016</vt:lpstr>
      <vt:lpstr>Mafia State: Turkish MP Now Faces ‘Treason’ Charges For Revealing How ISIS Used Turkey For Smuggling Chemical Weapons Dec 16,2015 21st Century Wire</vt:lpstr>
      <vt:lpstr>Iraq leans toward Russia in war on Islamic State Reuters Oct 7, 2015</vt:lpstr>
      <vt:lpstr>Russia boosts ties with Iraq in challenge to U.S. influence Reuters Feb 11, 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Russia’s Ambitions strikes fear into NATO generals</dc:title>
  <dc:creator>Steven Ben-Nun</dc:creator>
  <cp:lastModifiedBy>Steven Ben-Nun</cp:lastModifiedBy>
  <cp:revision>7</cp:revision>
  <dcterms:created xsi:type="dcterms:W3CDTF">2016-05-07T20:48:53Z</dcterms:created>
  <dcterms:modified xsi:type="dcterms:W3CDTF">2016-05-07T22:08:15Z</dcterms:modified>
</cp:coreProperties>
</file>